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Barlow Semi-Bold" charset="1" panose="00000700000000000000"/>
      <p:regular r:id="rId21"/>
    </p:embeddedFont>
    <p:embeddedFont>
      <p:font typeface="Barlow Bold" charset="1" panose="00000800000000000000"/>
      <p:regular r:id="rId22"/>
    </p:embeddedFont>
    <p:embeddedFont>
      <p:font typeface="Barlow Medium" charset="1" panose="00000600000000000000"/>
      <p:regular r:id="rId23"/>
    </p:embeddedFont>
    <p:embeddedFont>
      <p:font typeface="Barlow" charset="1" panose="00000500000000000000"/>
      <p:regular r:id="rId24"/>
    </p:embeddedFont>
    <p:embeddedFont>
      <p:font typeface="Canva Sans Bold" charset="1" panose="020B0803030501040103"/>
      <p:regular r:id="rId25"/>
    </p:embeddedFont>
    <p:embeddedFont>
      <p:font typeface="Canva Sans" charset="1" panose="020B0503030501040103"/>
      <p:regular r:id="rId26"/>
    </p:embeddedFont>
    <p:embeddedFont>
      <p:font typeface="Canva Sans Bold Italics" charset="1" panose="020B08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4.png>
</file>

<file path=ppt/media/image5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4.jpe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26.jpeg" Type="http://schemas.openxmlformats.org/officeDocument/2006/relationships/image"/><Relationship Id="rId4" Target="../media/image27.jpe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8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svg" Type="http://schemas.openxmlformats.org/officeDocument/2006/relationships/image"/><Relationship Id="rId4" Target="../media/image31.png" Type="http://schemas.openxmlformats.org/officeDocument/2006/relationships/image"/><Relationship Id="rId5" Target="../media/image32.svg" Type="http://schemas.openxmlformats.org/officeDocument/2006/relationships/image"/><Relationship Id="rId6" Target="../media/image33.png" Type="http://schemas.openxmlformats.org/officeDocument/2006/relationships/image"/><Relationship Id="rId7" Target="../media/image34.svg" Type="http://schemas.openxmlformats.org/officeDocument/2006/relationships/image"/><Relationship Id="rId8" Target="../media/image35.png" Type="http://schemas.openxmlformats.org/officeDocument/2006/relationships/image"/><Relationship Id="rId9" Target="../media/image3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8.jpe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B6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52450"/>
            <a:ext cx="9601200" cy="11544300"/>
          </a:xfrm>
          <a:custGeom>
            <a:avLst/>
            <a:gdLst/>
            <a:ahLst/>
            <a:cxnLst/>
            <a:rect r="r" b="b" t="t" l="l"/>
            <a:pathLst>
              <a:path h="11544300" w="9601200">
                <a:moveTo>
                  <a:pt x="0" y="0"/>
                </a:moveTo>
                <a:lnTo>
                  <a:pt x="9601200" y="0"/>
                </a:lnTo>
                <a:lnTo>
                  <a:pt x="9601200" y="11544300"/>
                </a:lnTo>
                <a:lnTo>
                  <a:pt x="0" y="11544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5381" t="-2505" r="0" b="-1008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65600"/>
            <a:ext cx="6994911" cy="208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true">
                <a:solidFill>
                  <a:srgbClr val="000000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Careflow Vision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9257" y="9576600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199" b="true">
                <a:solidFill>
                  <a:srgbClr val="90113E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01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394473" y="1593957"/>
            <a:ext cx="5621312" cy="7251486"/>
          </a:xfrm>
          <a:custGeom>
            <a:avLst/>
            <a:gdLst/>
            <a:ahLst/>
            <a:cxnLst/>
            <a:rect r="r" b="b" t="t" l="l"/>
            <a:pathLst>
              <a:path h="7251486" w="5621312">
                <a:moveTo>
                  <a:pt x="0" y="0"/>
                </a:moveTo>
                <a:lnTo>
                  <a:pt x="5621312" y="0"/>
                </a:lnTo>
                <a:lnTo>
                  <a:pt x="5621312" y="7251486"/>
                </a:lnTo>
                <a:lnTo>
                  <a:pt x="0" y="72514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499" t="0" r="-14499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03663" y="143884"/>
            <a:ext cx="1837509" cy="1837509"/>
          </a:xfrm>
          <a:custGeom>
            <a:avLst/>
            <a:gdLst/>
            <a:ahLst/>
            <a:cxnLst/>
            <a:rect r="r" b="b" t="t" l="l"/>
            <a:pathLst>
              <a:path h="1837509" w="1837509">
                <a:moveTo>
                  <a:pt x="0" y="0"/>
                </a:moveTo>
                <a:lnTo>
                  <a:pt x="1837510" y="0"/>
                </a:lnTo>
                <a:lnTo>
                  <a:pt x="1837510" y="1837510"/>
                </a:lnTo>
                <a:lnTo>
                  <a:pt x="0" y="18375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341197" cy="10287000"/>
            <a:chOff x="0" y="0"/>
            <a:chExt cx="12454930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12454930" cy="13716000"/>
            </a:xfrm>
            <a:prstGeom prst="rect">
              <a:avLst/>
            </a:prstGeom>
            <a:solidFill>
              <a:srgbClr val="0BB6B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2583708"/>
            <a:ext cx="6200420" cy="6200420"/>
          </a:xfrm>
          <a:custGeom>
            <a:avLst/>
            <a:gdLst/>
            <a:ahLst/>
            <a:cxnLst/>
            <a:rect r="r" b="b" t="t" l="l"/>
            <a:pathLst>
              <a:path h="6200420" w="6200420">
                <a:moveTo>
                  <a:pt x="0" y="0"/>
                </a:moveTo>
                <a:lnTo>
                  <a:pt x="6200420" y="0"/>
                </a:lnTo>
                <a:lnTo>
                  <a:pt x="6200420" y="6200420"/>
                </a:lnTo>
                <a:lnTo>
                  <a:pt x="0" y="6200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04813"/>
            <a:ext cx="14733814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19"/>
              </a:lnSpc>
            </a:pPr>
            <a:r>
              <a:rPr lang="en-US" b="true" sz="8099">
                <a:solidFill>
                  <a:srgbClr val="0BB6BC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Business 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000000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23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07859" y="832494"/>
            <a:ext cx="8141384" cy="5381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2"/>
              </a:lnSpc>
            </a:pPr>
            <a:r>
              <a:rPr lang="en-US" sz="308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Care Flow Vision thrives on a tiered subscription model, starting at KES 2,000 for clinics and providers. Premium plans unlock advanced features, custom integrations, and training, driving additional revenue. With a scalable SaaS infrastructure, we maintain 65–70% profit margins, ensuring sustainable growth and affordability. A smart, efficient, and financially viable health tech solution! 🚀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174792" y="0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902317" cy="10287000"/>
          </a:xfrm>
          <a:prstGeom prst="rect">
            <a:avLst/>
          </a:prstGeom>
          <a:solidFill>
            <a:srgbClr val="90113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-1902317" y="-84320"/>
            <a:ext cx="3804634" cy="10455640"/>
          </a:xfrm>
          <a:custGeom>
            <a:avLst/>
            <a:gdLst/>
            <a:ahLst/>
            <a:cxnLst/>
            <a:rect r="r" b="b" t="t" l="l"/>
            <a:pathLst>
              <a:path h="10455640" w="3804634">
                <a:moveTo>
                  <a:pt x="0" y="0"/>
                </a:moveTo>
                <a:lnTo>
                  <a:pt x="3804634" y="0"/>
                </a:lnTo>
                <a:lnTo>
                  <a:pt x="3804634" y="10455640"/>
                </a:lnTo>
                <a:lnTo>
                  <a:pt x="0" y="10455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7481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856082" y="1281534"/>
            <a:ext cx="7259170" cy="8169307"/>
          </a:xfrm>
          <a:custGeom>
            <a:avLst/>
            <a:gdLst/>
            <a:ahLst/>
            <a:cxnLst/>
            <a:rect r="r" b="b" t="t" l="l"/>
            <a:pathLst>
              <a:path h="8169307" w="7259170">
                <a:moveTo>
                  <a:pt x="0" y="0"/>
                </a:moveTo>
                <a:lnTo>
                  <a:pt x="7259170" y="0"/>
                </a:lnTo>
                <a:lnTo>
                  <a:pt x="7259170" y="8169307"/>
                </a:lnTo>
                <a:lnTo>
                  <a:pt x="0" y="81693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495" t="0" r="-704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76755" y="2579698"/>
            <a:ext cx="8403102" cy="8061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0"/>
              </a:lnSpc>
            </a:pPr>
          </a:p>
          <a:p>
            <a:pPr algn="l">
              <a:lnSpc>
                <a:spcPts val="4215"/>
              </a:lnSpc>
            </a:pPr>
          </a:p>
          <a:p>
            <a:pPr algn="l">
              <a:lnSpc>
                <a:spcPts val="4215"/>
              </a:lnSpc>
            </a:pP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Care Flow Vision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will reach customers through 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direct sales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targeted digital marketing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and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partnerships with healthcare organizations 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telecoms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 We’ll offer a 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free tier 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trial periods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encourage adoption, supported by strong customer onboarding and support. Participation in</a:t>
            </a:r>
            <a:r>
              <a:rPr lang="en-US" sz="301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local healthcare events</a:t>
            </a:r>
            <a:r>
              <a:rPr lang="en-US" sz="301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will boost brand awareness and credibility.</a:t>
            </a:r>
          </a:p>
          <a:p>
            <a:pPr algn="l">
              <a:lnSpc>
                <a:spcPts val="4215"/>
              </a:lnSpc>
            </a:pPr>
          </a:p>
          <a:p>
            <a:pPr algn="l">
              <a:lnSpc>
                <a:spcPts val="4215"/>
              </a:lnSpc>
            </a:pPr>
          </a:p>
          <a:p>
            <a:pPr algn="l">
              <a:lnSpc>
                <a:spcPts val="4215"/>
              </a:lnSpc>
            </a:pPr>
          </a:p>
          <a:p>
            <a:pPr algn="l">
              <a:lnSpc>
                <a:spcPts val="421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382668" y="667172"/>
            <a:ext cx="1394463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</a:pPr>
            <a:r>
              <a:rPr lang="en-US" b="true" sz="8100">
                <a:solidFill>
                  <a:srgbClr val="0BB6BC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Go To Market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721887" y="667172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7" y="0"/>
                </a:lnTo>
                <a:lnTo>
                  <a:pt x="10113207" y="9020361"/>
                </a:lnTo>
                <a:lnTo>
                  <a:pt x="0" y="9020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999"/>
            </a:blip>
            <a:stretch>
              <a:fillRect l="0" t="-4987" r="0" b="-7127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902317" cy="10287000"/>
          </a:xfrm>
          <a:prstGeom prst="rect">
            <a:avLst/>
          </a:prstGeom>
          <a:solidFill>
            <a:srgbClr val="90113E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-1902317" y="-84320"/>
            <a:ext cx="3804634" cy="10455640"/>
          </a:xfrm>
          <a:custGeom>
            <a:avLst/>
            <a:gdLst/>
            <a:ahLst/>
            <a:cxnLst/>
            <a:rect r="r" b="b" t="t" l="l"/>
            <a:pathLst>
              <a:path h="10455640" w="3804634">
                <a:moveTo>
                  <a:pt x="0" y="0"/>
                </a:moveTo>
                <a:lnTo>
                  <a:pt x="3804634" y="0"/>
                </a:lnTo>
                <a:lnTo>
                  <a:pt x="3804634" y="10455640"/>
                </a:lnTo>
                <a:lnTo>
                  <a:pt x="0" y="10455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7481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738891" y="2103123"/>
            <a:ext cx="12013662" cy="13154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1"/>
              </a:lnSpc>
            </a:pPr>
            <a:r>
              <a:rPr lang="en-US" sz="358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SDGs is your solution addressing, write in point form</a:t>
            </a:r>
          </a:p>
          <a:p>
            <a:pPr algn="l" marL="644792" indent="-322396" lvl="1">
              <a:lnSpc>
                <a:spcPts val="4181"/>
              </a:lnSpc>
              <a:buFont typeface="Arial"/>
              <a:buChar char="•"/>
            </a:pPr>
            <a:r>
              <a:rPr lang="en-US" b="true" sz="29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SDG 3: Good Health and Well-being – Enhancing healthcare accessibility, patient monitoring, and AI-driven diagnostics.</a:t>
            </a:r>
          </a:p>
          <a:p>
            <a:pPr algn="l" marL="644792" indent="-322396" lvl="1">
              <a:lnSpc>
                <a:spcPts val="4181"/>
              </a:lnSpc>
              <a:buFont typeface="Arial"/>
              <a:buChar char="•"/>
            </a:pPr>
            <a:r>
              <a:rPr lang="en-US" b="true" sz="29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SDG 9: Industry, Innovation, and Infrastructure – Leveraging digital health technology to improve medical workflows and efficiency.</a:t>
            </a:r>
          </a:p>
          <a:p>
            <a:pPr algn="l" marL="644792" indent="-322396" lvl="1">
              <a:lnSpc>
                <a:spcPts val="4181"/>
              </a:lnSpc>
              <a:buFont typeface="Arial"/>
              <a:buChar char="•"/>
            </a:pPr>
            <a:r>
              <a:rPr lang="en-US" b="true" sz="29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SDG 10: Reduced Inequalities – Expanding healthcare services to underserved populations and improving access to quality care.</a:t>
            </a:r>
          </a:p>
          <a:p>
            <a:pPr algn="l" marL="644792" indent="-322396" lvl="1">
              <a:lnSpc>
                <a:spcPts val="4181"/>
              </a:lnSpc>
              <a:buFont typeface="Arial"/>
              <a:buChar char="•"/>
            </a:pPr>
            <a:r>
              <a:rPr lang="en-US" b="true" sz="298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SDG 17: Partnerships for the Goals – Encouraging collaboration between healthcare providers, tech innovators, and policymakers for better patient outcomes.</a:t>
            </a:r>
          </a:p>
          <a:p>
            <a:pPr algn="l">
              <a:lnSpc>
                <a:spcPts val="5021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  <a:p>
            <a:pPr algn="l">
              <a:lnSpc>
                <a:spcPts val="4372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171684" y="414338"/>
            <a:ext cx="1394463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</a:pPr>
            <a:r>
              <a:rPr lang="en-US" b="true" sz="8100">
                <a:solidFill>
                  <a:srgbClr val="0BB6BC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Social Impact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087396" y="63331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240714"/>
            <a:ext cx="11956400" cy="6056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1"/>
              </a:lnSpc>
            </a:pPr>
            <a:r>
              <a:rPr lang="en-US" sz="3681" spc="18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We’re raising $5K to:</a:t>
            </a:r>
          </a:p>
          <a:p>
            <a:pPr algn="l" marL="794791" indent="-397396" lvl="1">
              <a:lnSpc>
                <a:spcPts val="5521"/>
              </a:lnSpc>
              <a:buFont typeface="Arial"/>
              <a:buChar char="•"/>
            </a:pPr>
            <a:r>
              <a:rPr lang="en-US" b="true" sz="3681" spc="18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Onboard 20 clinics</a:t>
            </a:r>
          </a:p>
          <a:p>
            <a:pPr algn="l" marL="794791" indent="-397396" lvl="1">
              <a:lnSpc>
                <a:spcPts val="5521"/>
              </a:lnSpc>
              <a:buFont typeface="Arial"/>
              <a:buChar char="•"/>
            </a:pPr>
            <a:r>
              <a:rPr lang="en-US" b="true" sz="3681" spc="18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Finalize integrations (e.g. SMS, analytics)</a:t>
            </a:r>
          </a:p>
          <a:p>
            <a:pPr algn="l" marL="794791" indent="-397396" lvl="1">
              <a:lnSpc>
                <a:spcPts val="5521"/>
              </a:lnSpc>
              <a:buFont typeface="Arial"/>
              <a:buChar char="•"/>
            </a:pPr>
            <a:r>
              <a:rPr lang="en-US" b="true" sz="3681" spc="18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Expand the team</a:t>
            </a:r>
          </a:p>
          <a:p>
            <a:pPr algn="l" marL="794791" indent="-397396" lvl="1">
              <a:lnSpc>
                <a:spcPts val="5521"/>
              </a:lnSpc>
              <a:buFont typeface="Arial"/>
              <a:buChar char="•"/>
            </a:pPr>
            <a:r>
              <a:rPr lang="en-US" b="true" sz="3681" spc="18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Launch a mobile-first version</a:t>
            </a:r>
          </a:p>
          <a:p>
            <a:pPr algn="l">
              <a:lnSpc>
                <a:spcPts val="5521"/>
              </a:lnSpc>
            </a:pPr>
          </a:p>
          <a:p>
            <a:pPr algn="l">
              <a:lnSpc>
                <a:spcPts val="7895"/>
              </a:lnSpc>
            </a:pPr>
          </a:p>
          <a:p>
            <a:pPr algn="l">
              <a:lnSpc>
                <a:spcPts val="7368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57822"/>
            <a:ext cx="6896736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  <a:spcBef>
                <a:spcPct val="0"/>
              </a:spcBef>
            </a:pPr>
            <a:r>
              <a:rPr lang="en-US" b="true" sz="8100">
                <a:solidFill>
                  <a:srgbClr val="0BB6BC"/>
                </a:solidFill>
                <a:latin typeface="Barlow Bold"/>
                <a:ea typeface="Barlow Bold"/>
                <a:cs typeface="Barlow Bold"/>
                <a:sym typeface="Barlow Bold"/>
              </a:rPr>
              <a:t>Our Ask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4087396" y="63331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365905" y="5058975"/>
            <a:ext cx="2637502" cy="2637492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-16747" r="0" b="-16747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3892107" y="5010959"/>
            <a:ext cx="2637502" cy="2637492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35512" r="0" b="-35512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6735815" y="5010959"/>
            <a:ext cx="2637502" cy="2637492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AutoShape 8" id="8"/>
          <p:cNvSpPr/>
          <p:nvPr/>
        </p:nvSpPr>
        <p:spPr>
          <a:xfrm rot="0">
            <a:off x="0" y="0"/>
            <a:ext cx="1902317" cy="10287000"/>
          </a:xfrm>
          <a:prstGeom prst="rect">
            <a:avLst/>
          </a:prstGeom>
          <a:solidFill>
            <a:srgbClr val="90113E"/>
          </a:solidFill>
        </p:spPr>
      </p:sp>
      <p:sp>
        <p:nvSpPr>
          <p:cNvPr name="Freeform 9" id="9"/>
          <p:cNvSpPr/>
          <p:nvPr/>
        </p:nvSpPr>
        <p:spPr>
          <a:xfrm flipH="false" flipV="false" rot="0">
            <a:off x="-1902317" y="-84320"/>
            <a:ext cx="3804634" cy="10455640"/>
          </a:xfrm>
          <a:custGeom>
            <a:avLst/>
            <a:gdLst/>
            <a:ahLst/>
            <a:cxnLst/>
            <a:rect r="r" b="b" t="t" l="l"/>
            <a:pathLst>
              <a:path h="10455640" w="3804634">
                <a:moveTo>
                  <a:pt x="0" y="0"/>
                </a:moveTo>
                <a:lnTo>
                  <a:pt x="3804634" y="0"/>
                </a:lnTo>
                <a:lnTo>
                  <a:pt x="3804634" y="10455640"/>
                </a:lnTo>
                <a:lnTo>
                  <a:pt x="0" y="104556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174813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105725" y="1028700"/>
            <a:ext cx="13944632" cy="1985652"/>
            <a:chOff x="0" y="0"/>
            <a:chExt cx="18592843" cy="264753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8592843" cy="1638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720"/>
                </a:lnSpc>
              </a:pPr>
              <a:r>
                <a:rPr lang="en-US" b="true" sz="8100" u="none">
                  <a:solidFill>
                    <a:srgbClr val="0BB6BC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 Team Members 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939934"/>
              <a:ext cx="16429858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b="true" sz="3199">
                  <a:solidFill>
                    <a:srgbClr val="90113E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Add team members Names and tiles</a:t>
              </a:r>
            </a:p>
          </p:txBody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451857" y="5010959"/>
            <a:ext cx="2637502" cy="2637492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3160" t="0" r="-316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209612" y="8218199"/>
            <a:ext cx="2429727" cy="1996455"/>
            <a:chOff x="0" y="0"/>
            <a:chExt cx="3239636" cy="266194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19050"/>
              <a:ext cx="3239636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b="true" sz="3000" u="none">
                  <a:solidFill>
                    <a:srgbClr val="90113E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 WARREN</a:t>
              </a:r>
            </a:p>
            <a:p>
              <a:pPr algn="ctr" marL="0" indent="0" lvl="0">
                <a:lnSpc>
                  <a:spcPts val="3600"/>
                </a:lnSpc>
              </a:pPr>
              <a:r>
                <a:rPr lang="en-US" b="true" sz="3000" u="none">
                  <a:solidFill>
                    <a:srgbClr val="90113E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NDEGWA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426230"/>
              <a:ext cx="3239636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90113E"/>
                  </a:solidFill>
                  <a:latin typeface="Barlow"/>
                  <a:ea typeface="Barlow"/>
                  <a:cs typeface="Barlow"/>
                  <a:sym typeface="Barlow"/>
                </a:rPr>
                <a:t>Full Stack Developer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839702" y="8218199"/>
            <a:ext cx="2429727" cy="1996455"/>
            <a:chOff x="0" y="0"/>
            <a:chExt cx="3239636" cy="266194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9050"/>
              <a:ext cx="3239636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b="true" sz="3000">
                  <a:solidFill>
                    <a:srgbClr val="90113E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BARACK OUMA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426230"/>
              <a:ext cx="3239636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90113E"/>
                  </a:solidFill>
                  <a:latin typeface="Barlow"/>
                  <a:ea typeface="Barlow"/>
                  <a:cs typeface="Barlow"/>
                  <a:sym typeface="Barlow"/>
                </a:rPr>
                <a:t>Developer Associate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469792" y="8218199"/>
            <a:ext cx="2429727" cy="1996455"/>
            <a:chOff x="0" y="0"/>
            <a:chExt cx="3239636" cy="266194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19050"/>
              <a:ext cx="3239636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b="true" sz="3000">
                  <a:solidFill>
                    <a:srgbClr val="90113E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STACE KERIGA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426230"/>
              <a:ext cx="3239636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90113E"/>
                  </a:solidFill>
                  <a:latin typeface="Barlow"/>
                  <a:ea typeface="Barlow"/>
                  <a:cs typeface="Barlow"/>
                  <a:sym typeface="Barlow"/>
                </a:rPr>
                <a:t>Marketing Manager.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4099882" y="8218199"/>
            <a:ext cx="2429727" cy="1520205"/>
            <a:chOff x="0" y="0"/>
            <a:chExt cx="3239636" cy="2026940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19050"/>
              <a:ext cx="3239636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b="true" sz="3000">
                  <a:solidFill>
                    <a:srgbClr val="90113E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OLIVER AKWANA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1426230"/>
              <a:ext cx="3239636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90113E"/>
                  </a:solidFill>
                  <a:latin typeface="Barlow"/>
                  <a:ea typeface="Barlow"/>
                  <a:cs typeface="Barlow"/>
                  <a:sym typeface="Barlow"/>
                </a:rPr>
                <a:t>IT Expert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34634" y="-84320"/>
            <a:ext cx="10455640" cy="10455640"/>
          </a:xfrm>
          <a:custGeom>
            <a:avLst/>
            <a:gdLst/>
            <a:ahLst/>
            <a:cxnLst/>
            <a:rect r="r" b="b" t="t" l="l"/>
            <a:pathLst>
              <a:path h="10455640" w="10455640">
                <a:moveTo>
                  <a:pt x="0" y="0"/>
                </a:moveTo>
                <a:lnTo>
                  <a:pt x="10455640" y="0"/>
                </a:lnTo>
                <a:lnTo>
                  <a:pt x="10455640" y="10455640"/>
                </a:lnTo>
                <a:lnTo>
                  <a:pt x="0" y="10455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25260" y="185738"/>
            <a:ext cx="10199079" cy="5303038"/>
            <a:chOff x="0" y="0"/>
            <a:chExt cx="13598772" cy="707071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85750"/>
              <a:ext cx="13598772" cy="2762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000"/>
                </a:lnSpc>
              </a:pPr>
              <a:r>
                <a:rPr lang="en-US" sz="15000" b="true">
                  <a:solidFill>
                    <a:srgbClr val="0BB6BC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Thank you!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365915"/>
              <a:ext cx="13219076" cy="3704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</a:pPr>
              <a:r>
                <a:rPr lang="en-US" sz="3199" b="true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Contact us at:</a:t>
              </a:r>
            </a:p>
            <a:p>
              <a:pPr algn="ctr">
                <a:lnSpc>
                  <a:spcPts val="4479"/>
                </a:lnSpc>
              </a:pPr>
              <a:r>
                <a:rPr lang="en-US" sz="3199" b="true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https://www.linkedin.com/in/careflow-vision-aa1287368/</a:t>
              </a:r>
            </a:p>
            <a:p>
              <a:pPr algn="ctr">
                <a:lnSpc>
                  <a:spcPts val="4479"/>
                </a:lnSpc>
              </a:pPr>
              <a:r>
                <a:rPr lang="en-US" b="true" sz="3199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Email</a:t>
              </a:r>
            </a:p>
            <a:p>
              <a:pPr algn="ctr">
                <a:lnSpc>
                  <a:spcPts val="44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892730" y="1028700"/>
            <a:ext cx="2793363" cy="1396681"/>
          </a:xfrm>
          <a:custGeom>
            <a:avLst/>
            <a:gdLst/>
            <a:ahLst/>
            <a:cxnLst/>
            <a:rect r="r" b="b" t="t" l="l"/>
            <a:pathLst>
              <a:path h="1396681" w="2793363">
                <a:moveTo>
                  <a:pt x="0" y="0"/>
                </a:moveTo>
                <a:lnTo>
                  <a:pt x="2793363" y="0"/>
                </a:lnTo>
                <a:lnTo>
                  <a:pt x="2793363" y="1396681"/>
                </a:lnTo>
                <a:lnTo>
                  <a:pt x="0" y="1396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2825260" y="6798102"/>
            <a:ext cx="2438400" cy="2438400"/>
          </a:xfrm>
          <a:custGeom>
            <a:avLst/>
            <a:gdLst/>
            <a:ahLst/>
            <a:cxnLst/>
            <a:rect r="r" b="b" t="t" l="l"/>
            <a:pathLst>
              <a:path h="2438400" w="2438400">
                <a:moveTo>
                  <a:pt x="2438400" y="0"/>
                </a:moveTo>
                <a:lnTo>
                  <a:pt x="0" y="0"/>
                </a:lnTo>
                <a:lnTo>
                  <a:pt x="0" y="2438400"/>
                </a:lnTo>
                <a:lnTo>
                  <a:pt x="2438400" y="2438400"/>
                </a:lnTo>
                <a:lnTo>
                  <a:pt x="24384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29257" y="893789"/>
            <a:ext cx="1079292" cy="269823"/>
          </a:xfrm>
          <a:custGeom>
            <a:avLst/>
            <a:gdLst/>
            <a:ahLst/>
            <a:cxnLst/>
            <a:rect r="r" b="b" t="t" l="l"/>
            <a:pathLst>
              <a:path h="269823" w="1079292">
                <a:moveTo>
                  <a:pt x="0" y="0"/>
                </a:moveTo>
                <a:lnTo>
                  <a:pt x="1079292" y="0"/>
                </a:lnTo>
                <a:lnTo>
                  <a:pt x="1079292" y="269822"/>
                </a:lnTo>
                <a:lnTo>
                  <a:pt x="0" y="2698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000000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17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97166" y="4895850"/>
            <a:ext cx="6403366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THINWARWARREN@GMAIL.COM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258270" y="-349930"/>
            <a:ext cx="7708159" cy="10986860"/>
          </a:xfrm>
          <a:prstGeom prst="rect">
            <a:avLst/>
          </a:prstGeom>
          <a:solidFill>
            <a:srgbClr val="0BB6BC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629257" y="3722769"/>
            <a:ext cx="9871507" cy="4521927"/>
            <a:chOff x="0" y="0"/>
            <a:chExt cx="13162009" cy="602923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3162009" cy="1178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936"/>
                </a:lnSpc>
              </a:pPr>
              <a:r>
                <a:rPr lang="en-US" b="true" sz="5780">
                  <a:solidFill>
                    <a:srgbClr val="0BB6BC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Write the Problem Statement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487031"/>
              <a:ext cx="13162009" cy="4542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7"/>
                </a:lnSpc>
              </a:pPr>
              <a:r>
                <a:rPr lang="en-US" sz="2998" b="true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 Healthtech: Fol</a:t>
              </a:r>
              <a:r>
                <a:rPr lang="en-US" b="true" sz="2998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low-Up Reminder </a:t>
              </a:r>
            </a:p>
            <a:p>
              <a:pPr algn="l">
                <a:lnSpc>
                  <a:spcPts val="4197"/>
                </a:lnSpc>
              </a:pPr>
              <a:r>
                <a:rPr lang="en-US" b="true" sz="2998">
                  <a:solidFill>
                    <a:srgbClr val="000000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System Problem</a:t>
              </a:r>
            </a:p>
            <a:p>
              <a:pPr algn="l">
                <a:lnSpc>
                  <a:spcPts val="3777"/>
                </a:lnSpc>
              </a:pPr>
              <a:r>
                <a:rPr lang="en-US" b="true" sz="2698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Clinics and private doctors often miss patient follow-ups due to manual tracking, leading to poor care and lost revenue. There's a need for an automated reminder system to keep both patients and providers on schedule.</a:t>
              </a:r>
            </a:p>
            <a:p>
              <a:pPr algn="l">
                <a:lnSpc>
                  <a:spcPts val="377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949309" y="1689842"/>
            <a:ext cx="7338691" cy="7338691"/>
          </a:xfrm>
          <a:custGeom>
            <a:avLst/>
            <a:gdLst/>
            <a:ahLst/>
            <a:cxnLst/>
            <a:rect r="r" b="b" t="t" l="l"/>
            <a:pathLst>
              <a:path h="7338691" w="7338691">
                <a:moveTo>
                  <a:pt x="0" y="0"/>
                </a:moveTo>
                <a:lnTo>
                  <a:pt x="7338691" y="0"/>
                </a:lnTo>
                <a:lnTo>
                  <a:pt x="7338691" y="7338690"/>
                </a:lnTo>
                <a:lnTo>
                  <a:pt x="0" y="7338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90113E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10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29257" y="893789"/>
            <a:ext cx="1079292" cy="269823"/>
          </a:xfrm>
          <a:custGeom>
            <a:avLst/>
            <a:gdLst/>
            <a:ahLst/>
            <a:cxnLst/>
            <a:rect r="r" b="b" t="t" l="l"/>
            <a:pathLst>
              <a:path h="269823" w="1079292">
                <a:moveTo>
                  <a:pt x="0" y="0"/>
                </a:moveTo>
                <a:lnTo>
                  <a:pt x="1079292" y="0"/>
                </a:lnTo>
                <a:lnTo>
                  <a:pt x="1079292" y="269822"/>
                </a:lnTo>
                <a:lnTo>
                  <a:pt x="0" y="2698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87556" y="648094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444798"/>
            <a:ext cx="1059192" cy="1059192"/>
            <a:chOff x="0" y="0"/>
            <a:chExt cx="1412257" cy="141225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412257" cy="1412257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90113E"/>
              </a:solidFill>
            </p:spPr>
          </p:sp>
        </p:grpSp>
        <p:sp>
          <p:nvSpPr>
            <p:cNvPr name="Freeform 5" id="5"/>
            <p:cNvSpPr/>
            <p:nvPr/>
          </p:nvSpPr>
          <p:spPr>
            <a:xfrm flipH="false" flipV="false" rot="0">
              <a:off x="474293" y="543843"/>
              <a:ext cx="463671" cy="324570"/>
            </a:xfrm>
            <a:custGeom>
              <a:avLst/>
              <a:gdLst/>
              <a:ahLst/>
              <a:cxnLst/>
              <a:rect r="r" b="b" t="t" l="l"/>
              <a:pathLst>
                <a:path h="324570" w="463671">
                  <a:moveTo>
                    <a:pt x="0" y="0"/>
                  </a:moveTo>
                  <a:lnTo>
                    <a:pt x="463671" y="0"/>
                  </a:lnTo>
                  <a:lnTo>
                    <a:pt x="463671" y="324570"/>
                  </a:lnTo>
                  <a:lnTo>
                    <a:pt x="0" y="3245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836159" y="625742"/>
            <a:ext cx="9571112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</a:pPr>
            <a:r>
              <a:rPr lang="en-US" b="true" sz="8000" u="none">
                <a:solidFill>
                  <a:srgbClr val="0BB6BC"/>
                </a:solidFill>
                <a:latin typeface="Barlow Bold"/>
                <a:ea typeface="Barlow Bold"/>
                <a:cs typeface="Barlow Bold"/>
                <a:sym typeface="Barlow Bold"/>
              </a:rPr>
              <a:t>Write Your Solution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90113E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06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1076" y="1854467"/>
            <a:ext cx="13435157" cy="310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4"/>
              </a:lnSpc>
              <a:spcBef>
                <a:spcPct val="0"/>
              </a:spcBef>
            </a:pPr>
            <a:r>
              <a:rPr lang="en-US" b="true" sz="4095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CareFl</a:t>
            </a:r>
            <a:r>
              <a:rPr lang="en-US" b="true" sz="4095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ow Vision is an automated reminder system that sends follow-ups via SMS, WhatsApp, and email to reduce missed appointments, improve care, and boost efficiency. It offers a free tier, seamless integration, and HIPAA compliance.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087396" y="63331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31599" y="2656607"/>
            <a:ext cx="2651460" cy="5246370"/>
            <a:chOff x="0" y="0"/>
            <a:chExt cx="2620010" cy="51841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4669" t="0" r="-4669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4087396" y="63331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99"/>
            </a:blip>
            <a:stretch>
              <a:fillRect l="0" t="-6057" r="0" b="-6057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4087396" y="2656607"/>
            <a:ext cx="2651460" cy="5246370"/>
            <a:chOff x="0" y="0"/>
            <a:chExt cx="2620010" cy="51841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279" t="0" r="-1279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28700" y="667172"/>
            <a:ext cx="8663715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  <a:spcBef>
                <a:spcPct val="0"/>
              </a:spcBef>
            </a:pPr>
            <a:r>
              <a:rPr lang="en-US" b="true" sz="8100" u="none">
                <a:solidFill>
                  <a:srgbClr val="0BB6BC"/>
                </a:solidFill>
                <a:latin typeface="Barlow Bold"/>
                <a:ea typeface="Barlow Bold"/>
                <a:cs typeface="Barlow Bold"/>
                <a:sym typeface="Barlow Bold"/>
              </a:rPr>
              <a:t>Product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298693" y="520188"/>
            <a:ext cx="8151107" cy="9358785"/>
            <a:chOff x="0" y="0"/>
            <a:chExt cx="10868143" cy="12478380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1472211"/>
              <a:ext cx="10868143" cy="110061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HealthTech SaaS platform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Automates follow-up reminders via SMS, WhatsApp &amp; email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Role-based logins for doctors and patients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Tracks appointments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Mpesa </a:t>
              </a: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integration for payments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Free tier for small practices</a:t>
              </a:r>
            </a:p>
            <a:p>
              <a:pPr algn="l" marL="913975" indent="-456988" lvl="1">
                <a:lnSpc>
                  <a:spcPts val="5503"/>
                </a:lnSpc>
                <a:buFont typeface="Arial"/>
                <a:buChar char="•"/>
              </a:pPr>
              <a:r>
                <a:rPr lang="en-US" sz="4233">
                  <a:solidFill>
                    <a:srgbClr val="000000"/>
                  </a:solidFill>
                  <a:latin typeface="Barlow"/>
                  <a:ea typeface="Barlow"/>
                  <a:cs typeface="Barlow"/>
                  <a:sym typeface="Barlow"/>
                </a:rPr>
                <a:t>HIPAA compliant</a:t>
              </a:r>
            </a:p>
            <a:p>
              <a:pPr algn="l" marL="0" indent="0" lvl="0">
                <a:lnSpc>
                  <a:spcPts val="5503"/>
                </a:lnSpc>
              </a:pP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-47625"/>
              <a:ext cx="10868143" cy="8477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14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00057" y="1034751"/>
            <a:ext cx="9082750" cy="3022640"/>
            <a:chOff x="0" y="0"/>
            <a:chExt cx="12110334" cy="403018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2110334" cy="1638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720"/>
                </a:lnSpc>
              </a:pPr>
              <a:r>
                <a:rPr lang="en-US" b="true" sz="8100">
                  <a:solidFill>
                    <a:srgbClr val="000000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4 out of 5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23985"/>
              <a:ext cx="12110334" cy="22062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b="true" sz="3199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Out of 5 patients it is reporte that 4 patients can forget to check their hospital appointments or even go back for review and consultation.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00057" y="3835030"/>
            <a:ext cx="7809231" cy="3166050"/>
            <a:chOff x="0" y="0"/>
            <a:chExt cx="10412308" cy="42214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0412308" cy="1418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57"/>
                </a:lnSpc>
              </a:pPr>
              <a:r>
                <a:rPr lang="en-US" b="true" sz="6964">
                  <a:solidFill>
                    <a:srgbClr val="000000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80</a:t>
              </a:r>
              <a:r>
                <a:rPr lang="en-US" b="true" sz="6964" u="none">
                  <a:solidFill>
                    <a:srgbClr val="000000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%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568415"/>
              <a:ext cx="10412308" cy="2652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91"/>
                </a:lnSpc>
              </a:pPr>
              <a:r>
                <a:rPr lang="en-US" b="true" sz="2851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Over 80% of clinics in Nairobi report difficulties managing patient follow-ups, often due to manual systems. This leads to missed care, inefficiencies, and reduced patient satisfaction.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100057" y="7003635"/>
            <a:ext cx="7796760" cy="3361726"/>
            <a:chOff x="0" y="0"/>
            <a:chExt cx="10395680" cy="448230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0395680" cy="12758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512"/>
                </a:lnSpc>
              </a:pPr>
              <a:r>
                <a:rPr lang="en-US" b="true" sz="6260" u="none">
                  <a:solidFill>
                    <a:srgbClr val="000000"/>
                  </a:solidFill>
                  <a:latin typeface="Barlow Semi-Bold"/>
                  <a:ea typeface="Barlow Semi-Bold"/>
                  <a:cs typeface="Barlow Semi-Bold"/>
                  <a:sym typeface="Barlow Semi-Bold"/>
                </a:rPr>
                <a:t>123 million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404189"/>
              <a:ext cx="10395680" cy="30781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42"/>
                </a:lnSpc>
              </a:pPr>
              <a:r>
                <a:rPr lang="en-US" sz="2673" b="true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Over 123 million appointments are missed globally each year. In Nairobi, </a:t>
              </a:r>
              <a:r>
                <a:rPr lang="en-US" b="true" sz="2673">
                  <a:solidFill>
                    <a:srgbClr val="000000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limited data and manual systems point to widespread no-shows, impacting healthcare quality and clinic efficiency significantly.</a:t>
              </a:r>
            </a:p>
            <a:p>
              <a:pPr algn="l">
                <a:lnSpc>
                  <a:spcPts val="3742"/>
                </a:lnSpc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74552" y="4493818"/>
            <a:ext cx="4249772" cy="2479033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74552" y="7932974"/>
            <a:ext cx="4249772" cy="1345761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74552" y="1930507"/>
            <a:ext cx="4249772" cy="191905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90113E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14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8682" y="0"/>
            <a:ext cx="908275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</a:pPr>
            <a:r>
              <a:rPr lang="en-US" b="true" sz="8100">
                <a:solidFill>
                  <a:srgbClr val="0BB6BC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Target Market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4087396" y="237077"/>
            <a:ext cx="10557456" cy="9416604"/>
          </a:xfrm>
          <a:custGeom>
            <a:avLst/>
            <a:gdLst/>
            <a:ahLst/>
            <a:cxnLst/>
            <a:rect r="r" b="b" t="t" l="l"/>
            <a:pathLst>
              <a:path h="9416604" w="10557456">
                <a:moveTo>
                  <a:pt x="0" y="0"/>
                </a:moveTo>
                <a:lnTo>
                  <a:pt x="10557456" y="0"/>
                </a:lnTo>
                <a:lnTo>
                  <a:pt x="10557456" y="9416604"/>
                </a:lnTo>
                <a:lnTo>
                  <a:pt x="0" y="94166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80500" y="938399"/>
            <a:ext cx="8687936" cy="8073795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404495" y="1662394"/>
            <a:ext cx="8481003" cy="7595906"/>
          </a:xfrm>
          <a:custGeom>
            <a:avLst/>
            <a:gdLst/>
            <a:ahLst/>
            <a:cxnLst/>
            <a:rect r="r" b="b" t="t" l="l"/>
            <a:pathLst>
              <a:path h="7595906" w="8481003">
                <a:moveTo>
                  <a:pt x="0" y="0"/>
                </a:moveTo>
                <a:lnTo>
                  <a:pt x="8481004" y="0"/>
                </a:lnTo>
                <a:lnTo>
                  <a:pt x="8481004" y="7595906"/>
                </a:lnTo>
                <a:lnTo>
                  <a:pt x="0" y="75959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826" r="0" b="-582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386178"/>
            <a:ext cx="7372995" cy="107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2999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</a:t>
            </a:r>
            <a:r>
              <a:rPr lang="en-US" sz="2999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iscuss Your market zize</a:t>
            </a:r>
          </a:p>
          <a:p>
            <a:pPr algn="l">
              <a:lnSpc>
                <a:spcPts val="41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22869"/>
            <a:ext cx="6896736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20"/>
              </a:lnSpc>
              <a:spcBef>
                <a:spcPct val="0"/>
              </a:spcBef>
            </a:pPr>
            <a:r>
              <a:rPr lang="en-US" b="true" sz="8100">
                <a:solidFill>
                  <a:srgbClr val="0BB6BC"/>
                </a:solidFill>
                <a:latin typeface="Barlow Bold"/>
                <a:ea typeface="Barlow Bold"/>
                <a:cs typeface="Barlow Bold"/>
                <a:sym typeface="Barlow Bold"/>
              </a:rPr>
              <a:t>Market Size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390113"/>
            <a:ext cx="9404495" cy="6113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4447" indent="-342223" lvl="1">
              <a:lnSpc>
                <a:spcPts val="4438"/>
              </a:lnSpc>
              <a:buFont typeface="Arial"/>
              <a:buChar char="•"/>
            </a:pPr>
            <a:r>
              <a:rPr lang="en-US" b="true" sz="317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Global Healthcare IT</a:t>
            </a:r>
            <a:r>
              <a:rPr lang="en-US" sz="3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– $300B by 2028, including Eelectronic health records, telemedicine, and AI diagnostics.</a:t>
            </a:r>
          </a:p>
          <a:p>
            <a:pPr algn="l" marL="684447" indent="-342223" lvl="1">
              <a:lnSpc>
                <a:spcPts val="443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7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Telehealth &amp; Remote Monit</a:t>
            </a:r>
            <a:r>
              <a:rPr lang="en-US" b="true" sz="317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oring </a:t>
            </a:r>
            <a:r>
              <a:rPr lang="en-US" sz="3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– $50B market </a:t>
            </a:r>
            <a:r>
              <a:rPr lang="en-US" sz="3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fueled by virtual consultations and home care.</a:t>
            </a:r>
          </a:p>
          <a:p>
            <a:pPr algn="l" marL="684447" indent="-342223" lvl="1">
              <a:lnSpc>
                <a:spcPts val="443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7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AI in Healthcare</a:t>
            </a:r>
            <a:r>
              <a:rPr lang="en-US" sz="3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– Growing 40% annually, projected at $200B by 2030 for automation &amp; analytics.</a:t>
            </a:r>
          </a:p>
          <a:p>
            <a:pPr algn="l" marL="684447" indent="-342223" lvl="1">
              <a:lnSpc>
                <a:spcPts val="4438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17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Medical Workflow Optimization</a:t>
            </a:r>
            <a:r>
              <a:rPr lang="en-US" sz="317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– Key part of the $100B digital health sector, enhancing efficiency.</a:t>
            </a:r>
          </a:p>
          <a:p>
            <a:pPr algn="l">
              <a:lnSpc>
                <a:spcPts val="4438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76022" y="483234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03359" y="3971075"/>
            <a:ext cx="14881282" cy="602142"/>
          </a:xfrm>
          <a:prstGeom prst="rect">
            <a:avLst/>
          </a:prstGeom>
          <a:solidFill>
            <a:srgbClr val="90113E">
              <a:alpha val="1961"/>
            </a:srgbClr>
          </a:solidFill>
        </p:spPr>
      </p:sp>
      <p:sp>
        <p:nvSpPr>
          <p:cNvPr name="AutoShape 3" id="3"/>
          <p:cNvSpPr/>
          <p:nvPr/>
        </p:nvSpPr>
        <p:spPr>
          <a:xfrm rot="0">
            <a:off x="1703359" y="6346573"/>
            <a:ext cx="14881282" cy="602142"/>
          </a:xfrm>
          <a:prstGeom prst="rect">
            <a:avLst/>
          </a:prstGeom>
          <a:solidFill>
            <a:srgbClr val="90113E">
              <a:alpha val="1961"/>
            </a:srgbClr>
          </a:solidFill>
        </p:spPr>
      </p:sp>
      <p:sp>
        <p:nvSpPr>
          <p:cNvPr name="AutoShape 4" id="4"/>
          <p:cNvSpPr/>
          <p:nvPr/>
        </p:nvSpPr>
        <p:spPr>
          <a:xfrm rot="0">
            <a:off x="1703359" y="7534322"/>
            <a:ext cx="14881282" cy="602142"/>
          </a:xfrm>
          <a:prstGeom prst="rect">
            <a:avLst/>
          </a:prstGeom>
          <a:solidFill>
            <a:srgbClr val="90113E">
              <a:alpha val="1961"/>
            </a:srgbClr>
          </a:solidFill>
        </p:spPr>
      </p:sp>
      <p:sp>
        <p:nvSpPr>
          <p:cNvPr name="AutoShape 5" id="5"/>
          <p:cNvSpPr/>
          <p:nvPr/>
        </p:nvSpPr>
        <p:spPr>
          <a:xfrm rot="0">
            <a:off x="-602092" y="8998522"/>
            <a:ext cx="18890092" cy="2585870"/>
          </a:xfrm>
          <a:prstGeom prst="rect">
            <a:avLst/>
          </a:prstGeom>
          <a:solidFill>
            <a:srgbClr val="90113E"/>
          </a:solid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354462" y="266700"/>
            <a:ext cx="6812379" cy="8998522"/>
            <a:chOff x="0" y="0"/>
            <a:chExt cx="6438900" cy="85051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438900" cy="8505190"/>
            </a:xfrm>
            <a:custGeom>
              <a:avLst/>
              <a:gdLst/>
              <a:ahLst/>
              <a:cxnLst/>
              <a:rect r="r" b="b" t="t" l="l"/>
              <a:pathLst>
                <a:path h="8505190" w="6438900">
                  <a:moveTo>
                    <a:pt x="4916170" y="8505190"/>
                  </a:moveTo>
                  <a:lnTo>
                    <a:pt x="4627880" y="8505190"/>
                  </a:lnTo>
                  <a:lnTo>
                    <a:pt x="0" y="8072120"/>
                  </a:lnTo>
                  <a:lnTo>
                    <a:pt x="0" y="4405630"/>
                  </a:lnTo>
                  <a:lnTo>
                    <a:pt x="910590" y="0"/>
                  </a:lnTo>
                  <a:lnTo>
                    <a:pt x="6438900" y="0"/>
                  </a:lnTo>
                  <a:lnTo>
                    <a:pt x="6438900" y="671830"/>
                  </a:lnTo>
                  <a:lnTo>
                    <a:pt x="4916170" y="8505190"/>
                  </a:lnTo>
                  <a:close/>
                </a:path>
              </a:pathLst>
            </a:custGeom>
            <a:blipFill>
              <a:blip r:embed="rId2"/>
              <a:stretch>
                <a:fillRect l="0" t="-6882" r="0" b="-6882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38900" cy="8505190"/>
            </a:xfrm>
            <a:custGeom>
              <a:avLst/>
              <a:gdLst/>
              <a:ahLst/>
              <a:cxnLst/>
              <a:rect r="r" b="b" t="t" l="l"/>
              <a:pathLst>
                <a:path h="8505190" w="6438900">
                  <a:moveTo>
                    <a:pt x="910590" y="0"/>
                  </a:moveTo>
                  <a:lnTo>
                    <a:pt x="1898650" y="289560"/>
                  </a:lnTo>
                  <a:lnTo>
                    <a:pt x="0" y="4405630"/>
                  </a:lnTo>
                  <a:lnTo>
                    <a:pt x="910590" y="0"/>
                  </a:lnTo>
                  <a:close/>
                  <a:moveTo>
                    <a:pt x="3253740" y="8047990"/>
                  </a:moveTo>
                  <a:lnTo>
                    <a:pt x="4916170" y="8505190"/>
                  </a:lnTo>
                  <a:lnTo>
                    <a:pt x="6438900" y="671830"/>
                  </a:lnTo>
                  <a:lnTo>
                    <a:pt x="3253740" y="8047990"/>
                  </a:lnTo>
                  <a:close/>
                </a:path>
              </a:pathLst>
            </a:custGeom>
            <a:solidFill>
              <a:srgbClr val="0BB6B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508761" y="257175"/>
            <a:ext cx="8750539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19"/>
              </a:lnSpc>
            </a:pPr>
            <a:r>
              <a:rPr lang="en-US" b="true" sz="8099">
                <a:solidFill>
                  <a:srgbClr val="0BB6BC"/>
                </a:solidFill>
                <a:latin typeface="Barlow Bold"/>
                <a:ea typeface="Barlow Bold"/>
                <a:cs typeface="Barlow Bold"/>
                <a:sym typeface="Barlow Bold"/>
              </a:rPr>
              <a:t>Competitors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000000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23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66842" y="1438275"/>
            <a:ext cx="10682401" cy="5219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4"/>
              </a:lnSpc>
            </a:pPr>
            <a:r>
              <a:rPr lang="en-US" b="true" sz="2988" spc="14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Key Competitors</a:t>
            </a:r>
          </a:p>
          <a:p>
            <a:pPr algn="l">
              <a:lnSpc>
                <a:spcPts val="4184"/>
              </a:lnSpc>
              <a:spcBef>
                <a:spcPct val="0"/>
              </a:spcBef>
            </a:pPr>
            <a:r>
              <a:rPr lang="en-US" b="true" sz="2988" spc="14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Zu</a:t>
            </a:r>
            <a:r>
              <a:rPr lang="en-US" b="true" sz="2988" spc="14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 Health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- Offers telemedicine and digital health services wit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 basic patient communication features. </a:t>
            </a:r>
            <a:r>
              <a:rPr lang="en-US" b="true" sz="2988" i="true" spc="14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CareFlow Vision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provides more sophisticated AI-driven follow-up automation and predictive analytics. </a:t>
            </a:r>
          </a:p>
          <a:p>
            <a:pPr algn="l">
              <a:lnSpc>
                <a:spcPts val="4184"/>
              </a:lnSpc>
              <a:spcBef>
                <a:spcPct val="0"/>
              </a:spcBef>
            </a:pPr>
          </a:p>
          <a:p>
            <a:pPr algn="l">
              <a:lnSpc>
                <a:spcPts val="4184"/>
              </a:lnSpc>
              <a:spcBef>
                <a:spcPct val="0"/>
              </a:spcBef>
            </a:pPr>
            <a:r>
              <a:rPr lang="en-US" b="true" sz="2988" spc="14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MyDawa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- Kenya's leading online pharmacy with medication delivery and basic health reminders.</a:t>
            </a:r>
            <a:r>
              <a:rPr lang="en-US" b="true" sz="2988" i="true" spc="14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 CareFlow Vision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goes beyond medication reminders to comprehensive care coordination and outcome tracking.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6937149" y="0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14668" y="1028700"/>
            <a:ext cx="13944632" cy="1985652"/>
            <a:chOff x="0" y="0"/>
            <a:chExt cx="18592843" cy="264753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592843" cy="1638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720"/>
                </a:lnSpc>
              </a:pPr>
              <a:r>
                <a:rPr lang="en-US" b="true" sz="8100">
                  <a:solidFill>
                    <a:srgbClr val="0BB6BC"/>
                  </a:solidFill>
                  <a:latin typeface="Barlow Bold"/>
                  <a:ea typeface="Barlow Bold"/>
                  <a:cs typeface="Barlow Bold"/>
                  <a:sym typeface="Barlow Bold"/>
                </a:rPr>
                <a:t>Competitive Advantage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39934"/>
              <a:ext cx="16429858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0" y="0"/>
            <a:ext cx="1902317" cy="10287000"/>
          </a:xfrm>
          <a:prstGeom prst="rect">
            <a:avLst/>
          </a:prstGeom>
          <a:solidFill>
            <a:srgbClr val="90113E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-1902317" y="-84320"/>
            <a:ext cx="3804634" cy="10455640"/>
          </a:xfrm>
          <a:custGeom>
            <a:avLst/>
            <a:gdLst/>
            <a:ahLst/>
            <a:cxnLst/>
            <a:rect r="r" b="b" t="t" l="l"/>
            <a:pathLst>
              <a:path h="10455640" w="3804634">
                <a:moveTo>
                  <a:pt x="0" y="0"/>
                </a:moveTo>
                <a:lnTo>
                  <a:pt x="3804634" y="0"/>
                </a:lnTo>
                <a:lnTo>
                  <a:pt x="3804634" y="10455640"/>
                </a:lnTo>
                <a:lnTo>
                  <a:pt x="0" y="10455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7481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14668" y="3692686"/>
            <a:ext cx="12829483" cy="4696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5255" indent="-322627" lvl="1">
              <a:lnSpc>
                <a:spcPts val="4184"/>
              </a:lnSpc>
              <a:buFont typeface="Arial"/>
              <a:buChar char="•"/>
            </a:pPr>
            <a:r>
              <a:rPr lang="en-US" b="true" sz="2988" spc="1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</a:t>
            </a:r>
            <a:r>
              <a:rPr lang="en-US" b="true" sz="2988" spc="1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omated Patient Engagement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- The system likely automates routine follow-up communications, reducing manual workload for healthcare staff while ensuring consistent patient contact after appointments, procedures, or discharge.</a:t>
            </a:r>
          </a:p>
          <a:p>
            <a:pPr algn="l">
              <a:lnSpc>
                <a:spcPts val="4184"/>
              </a:lnSpc>
            </a:pPr>
          </a:p>
          <a:p>
            <a:pPr algn="l" marL="645255" indent="-322627" lvl="1">
              <a:lnSpc>
                <a:spcPts val="4184"/>
              </a:lnSpc>
              <a:buFont typeface="Arial"/>
              <a:buChar char="•"/>
            </a:pPr>
            <a:r>
              <a:rPr lang="en-US" b="true" sz="2988" spc="1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Clinical Decision Support</a:t>
            </a:r>
            <a:r>
              <a:rPr lang="en-US" sz="2988" spc="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- AI analysis of follow-up responses can flag concerning symptoms or changes, alerting healthcare providers to patients who need immediate attention.</a:t>
            </a:r>
          </a:p>
          <a:p>
            <a:pPr algn="l">
              <a:lnSpc>
                <a:spcPts val="4184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087396" y="63331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03359" y="7534322"/>
            <a:ext cx="14881282" cy="602142"/>
          </a:xfrm>
          <a:prstGeom prst="rect">
            <a:avLst/>
          </a:prstGeom>
          <a:solidFill>
            <a:srgbClr val="90113E">
              <a:alpha val="1961"/>
            </a:srgbClr>
          </a:solidFill>
        </p:spPr>
      </p:sp>
      <p:sp>
        <p:nvSpPr>
          <p:cNvPr name="AutoShape 3" id="3"/>
          <p:cNvSpPr/>
          <p:nvPr/>
        </p:nvSpPr>
        <p:spPr>
          <a:xfrm rot="0">
            <a:off x="1703359" y="3357575"/>
            <a:ext cx="14881282" cy="0"/>
          </a:xfrm>
          <a:prstGeom prst="line">
            <a:avLst/>
          </a:prstGeom>
          <a:ln cap="flat" w="19050">
            <a:solidFill>
              <a:srgbClr val="9011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703359" y="8136464"/>
            <a:ext cx="14881282" cy="0"/>
          </a:xfrm>
          <a:prstGeom prst="line">
            <a:avLst/>
          </a:prstGeom>
          <a:ln cap="flat" w="19050">
            <a:solidFill>
              <a:srgbClr val="9011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8659450" y="2473365"/>
            <a:ext cx="1972472" cy="89402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6" id="6"/>
          <p:cNvSpPr/>
          <p:nvPr/>
        </p:nvSpPr>
        <p:spPr>
          <a:xfrm rot="0">
            <a:off x="6673531" y="2473365"/>
            <a:ext cx="1972472" cy="89402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7" id="7"/>
          <p:cNvSpPr/>
          <p:nvPr/>
        </p:nvSpPr>
        <p:spPr>
          <a:xfrm rot="0">
            <a:off x="10645368" y="2473365"/>
            <a:ext cx="1972472" cy="89402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8" id="8"/>
          <p:cNvSpPr/>
          <p:nvPr/>
        </p:nvSpPr>
        <p:spPr>
          <a:xfrm rot="0">
            <a:off x="12631287" y="2473365"/>
            <a:ext cx="1972472" cy="89402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9" id="9"/>
          <p:cNvSpPr/>
          <p:nvPr/>
        </p:nvSpPr>
        <p:spPr>
          <a:xfrm rot="0">
            <a:off x="14612169" y="2467083"/>
            <a:ext cx="1972472" cy="894023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10" id="10"/>
          <p:cNvSpPr/>
          <p:nvPr/>
        </p:nvSpPr>
        <p:spPr>
          <a:xfrm>
            <a:off x="6673184" y="3699613"/>
            <a:ext cx="1972820" cy="0"/>
          </a:xfrm>
          <a:prstGeom prst="line">
            <a:avLst/>
          </a:prstGeom>
          <a:ln cap="flat" w="485775">
            <a:solidFill>
              <a:srgbClr val="9011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-602092" y="8998522"/>
            <a:ext cx="18890092" cy="2585870"/>
          </a:xfrm>
          <a:prstGeom prst="rect">
            <a:avLst/>
          </a:prstGeom>
          <a:solidFill>
            <a:srgbClr val="90113E"/>
          </a:solidFill>
        </p:spPr>
      </p:sp>
      <p:sp>
        <p:nvSpPr>
          <p:cNvPr name="Freeform 12" id="12"/>
          <p:cNvSpPr/>
          <p:nvPr/>
        </p:nvSpPr>
        <p:spPr>
          <a:xfrm flipH="false" flipV="false" rot="0">
            <a:off x="-602092" y="-461139"/>
            <a:ext cx="18890092" cy="10748139"/>
          </a:xfrm>
          <a:custGeom>
            <a:avLst/>
            <a:gdLst/>
            <a:ahLst/>
            <a:cxnLst/>
            <a:rect r="r" b="b" t="t" l="l"/>
            <a:pathLst>
              <a:path h="10748139" w="18890092">
                <a:moveTo>
                  <a:pt x="0" y="0"/>
                </a:moveTo>
                <a:lnTo>
                  <a:pt x="18890092" y="0"/>
                </a:lnTo>
                <a:lnTo>
                  <a:pt x="18890092" y="10748139"/>
                </a:lnTo>
                <a:lnTo>
                  <a:pt x="0" y="107481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127" r="0" b="-1196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050357" y="9484941"/>
            <a:ext cx="798886" cy="34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49"/>
              </a:lnSpc>
            </a:pPr>
            <a:r>
              <a:rPr lang="en-US" sz="2199" b="true">
                <a:solidFill>
                  <a:srgbClr val="000000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23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3786350" y="812559"/>
            <a:ext cx="10113208" cy="9020362"/>
          </a:xfrm>
          <a:custGeom>
            <a:avLst/>
            <a:gdLst/>
            <a:ahLst/>
            <a:cxnLst/>
            <a:rect r="r" b="b" t="t" l="l"/>
            <a:pathLst>
              <a:path h="9020362" w="10113208">
                <a:moveTo>
                  <a:pt x="0" y="0"/>
                </a:moveTo>
                <a:lnTo>
                  <a:pt x="10113208" y="0"/>
                </a:lnTo>
                <a:lnTo>
                  <a:pt x="10113208" y="9020362"/>
                </a:lnTo>
                <a:lnTo>
                  <a:pt x="0" y="90203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999"/>
            </a:blip>
            <a:stretch>
              <a:fillRect l="0" t="-6057" r="0" b="-605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DAGoaM13Pls</dc:identifier>
  <dcterms:modified xsi:type="dcterms:W3CDTF">2011-08-01T06:04:30Z</dcterms:modified>
  <cp:revision>1</cp:revision>
  <dc:title>Copy of PLP Standard Pitch Deck Template</dc:title>
</cp:coreProperties>
</file>

<file path=docProps/thumbnail.jpeg>
</file>